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24" r:id="rId3"/>
    <p:sldId id="325" r:id="rId4"/>
    <p:sldId id="326" r:id="rId5"/>
    <p:sldId id="327" r:id="rId6"/>
    <p:sldId id="299" r:id="rId7"/>
    <p:sldId id="328" r:id="rId8"/>
    <p:sldId id="329" r:id="rId9"/>
    <p:sldId id="31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85" d="100"/>
          <a:sy n="85" d="100"/>
        </p:scale>
        <p:origin x="115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4030" tIns="47015" rIns="94030" bIns="4701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4030" tIns="47015" rIns="94030" bIns="47015" rtlCol="0"/>
          <a:lstStyle>
            <a:lvl1pPr algn="r">
              <a:defRPr sz="1300"/>
            </a:lvl1pPr>
          </a:lstStyle>
          <a:p>
            <a:fld id="{52756D2D-D075-4A61-A8CE-25DB4C374BE7}" type="datetimeFigureOut">
              <a:rPr lang="en-US" smtClean="0"/>
              <a:t>08/21/2025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4030" tIns="47015" rIns="94030" bIns="4701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4030" tIns="47015" rIns="94030" bIns="47015" rtlCol="0" anchor="b"/>
          <a:lstStyle>
            <a:lvl1pPr algn="r">
              <a:defRPr sz="1300"/>
            </a:lvl1pPr>
          </a:lstStyle>
          <a:p>
            <a:fld id="{60C75F9E-4F67-4A87-85DE-E46503C8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309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4030" tIns="47015" rIns="94030" bIns="4701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4030" tIns="47015" rIns="94030" bIns="47015" rtlCol="0"/>
          <a:lstStyle>
            <a:lvl1pPr algn="r">
              <a:defRPr sz="1300"/>
            </a:lvl1pPr>
          </a:lstStyle>
          <a:p>
            <a:fld id="{4749218B-3070-4892-A9AF-3D5A560C7A88}" type="datetimeFigureOut">
              <a:rPr lang="en-US" smtClean="0"/>
              <a:t>08/21/2025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30" tIns="47015" rIns="94030" bIns="470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4030" tIns="47015" rIns="94030" bIns="470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4030" tIns="47015" rIns="94030" bIns="4701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4030" tIns="47015" rIns="94030" bIns="47015" rtlCol="0" anchor="b"/>
          <a:lstStyle>
            <a:lvl1pPr algn="r">
              <a:defRPr sz="1300"/>
            </a:lvl1pPr>
          </a:lstStyle>
          <a:p>
            <a:fld id="{30D4AAB9-8149-448F-B257-13ED0DBEB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685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14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33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77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38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13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285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87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968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14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3184A-92E3-4E40-91F0-BC6A93B083A0}" type="datetime1">
              <a:rPr lang="en-US" smtClean="0"/>
              <a:t>08/21/2025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11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922AC-B161-4ABD-AAB2-9EE55E5D6F51}" type="datetime1">
              <a:rPr lang="en-US" smtClean="0"/>
              <a:t>08/21/2025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40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43F3-8958-4CA6-BAFD-A01390E2E238}" type="datetime1">
              <a:rPr lang="en-US" smtClean="0"/>
              <a:t>08/21/2025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47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EA53-14D8-4B53-809B-0BD1A867600F}" type="datetime1">
              <a:rPr lang="en-US" smtClean="0"/>
              <a:t>08/21/2025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9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7AC0-B225-4EFA-8B34-1FE3BB68FBC0}" type="datetime1">
              <a:rPr lang="en-US" smtClean="0"/>
              <a:t>08/21/2025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7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5965-8D60-4A67-99DE-5B047B0BDA31}" type="datetime1">
              <a:rPr lang="en-US" smtClean="0"/>
              <a:t>08/21/2025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85FE-9960-4D86-97A5-58CEC916A5E6}" type="datetime1">
              <a:rPr lang="en-US" smtClean="0"/>
              <a:t>08/21/2025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8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2A4D-2416-45A8-8F3A-2F4621147303}" type="datetime1">
              <a:rPr lang="en-US" smtClean="0"/>
              <a:t>08/21/2025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5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F5DC-7134-4B72-93B8-CDEE4C2F3826}" type="datetime1">
              <a:rPr lang="en-US" smtClean="0"/>
              <a:t>08/21/2025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4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83F6-C174-4DE0-9C8C-566EB19FCC0C}" type="datetime1">
              <a:rPr lang="en-US" smtClean="0"/>
              <a:t>08/21/2025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4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11BDD-5915-409A-80F6-6F08AA4389EF}" type="datetime1">
              <a:rPr lang="en-US" smtClean="0"/>
              <a:t>08/21/2025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1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16000">
              <a:schemeClr val="bg1">
                <a:tint val="45000"/>
                <a:shade val="99000"/>
                <a:satMod val="350000"/>
                <a:lumMod val="100000"/>
              </a:schemeClr>
            </a:gs>
            <a:gs pos="100000">
              <a:schemeClr val="accent2">
                <a:lumMod val="68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87707-D182-4A2A-8400-96C11FD906F2}" type="datetime1">
              <a:rPr lang="en-US" smtClean="0"/>
              <a:t>08/21/2025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D0547-1891-403E-A804-08D6E5105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0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-76200" y="0"/>
            <a:ext cx="93726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5867400"/>
            <a:ext cx="1905000" cy="990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7200" y="609600"/>
            <a:ext cx="8305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Review  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How to Fill out 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An R2T4 Form 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Carri L. Van Buskirk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Cash Management Officer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GEMCOR, INC.</a:t>
            </a:r>
          </a:p>
          <a:p>
            <a:pPr algn="ctr"/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endParaRPr lang="en-US" sz="200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680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-76200" y="0"/>
            <a:ext cx="93726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5867400"/>
            <a:ext cx="1905000" cy="9906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>
                <a:solidFill>
                  <a:schemeClr val="bg1"/>
                </a:solidFill>
              </a:rPr>
              <a:t>2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66900" y="6477000"/>
            <a:ext cx="636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R2T4 Clock Hour program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09800" y="4572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Step 1</a:t>
            </a:r>
            <a:endParaRPr lang="en-US" sz="28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F4CEF6-76DF-4B32-B368-C440AB6BCA17}"/>
              </a:ext>
            </a:extLst>
          </p:cNvPr>
          <p:cNvSpPr txBox="1"/>
          <p:nvPr/>
        </p:nvSpPr>
        <p:spPr>
          <a:xfrm>
            <a:off x="609600" y="1752600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From the information in TEAM you will be able to fill in most of the information on your R2T4.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You will need the student’s full name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Social Security Number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What was disbursed to the student (PELL, SEOG, UNSUB, SUB, PLUS)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If those disbursements were disbursed before or after their Last Day of Attendance.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The student’s start date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The student’s Last Day of Attendance (LDA)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Which payment period the student dropped in.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59C9BD-0576-422E-BDA7-A82EDF03F774}"/>
              </a:ext>
            </a:extLst>
          </p:cNvPr>
          <p:cNvSpPr txBox="1"/>
          <p:nvPr/>
        </p:nvSpPr>
        <p:spPr>
          <a:xfrm>
            <a:off x="533400" y="12192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</a:rPr>
              <a:t>Bring Student up in TEAM Software</a:t>
            </a: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91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-76200" y="0"/>
            <a:ext cx="93726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5867400"/>
            <a:ext cx="1905000" cy="9906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>
                <a:solidFill>
                  <a:schemeClr val="bg1"/>
                </a:solidFill>
              </a:rPr>
              <a:t>3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43100" y="6477000"/>
            <a:ext cx="636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R2T4 Clock Hour Program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09800" y="5334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Step 2</a:t>
            </a:r>
            <a:endParaRPr lang="en-US" sz="28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F4CEF6-76DF-4B32-B368-C440AB6BCA17}"/>
              </a:ext>
            </a:extLst>
          </p:cNvPr>
          <p:cNvSpPr txBox="1"/>
          <p:nvPr/>
        </p:nvSpPr>
        <p:spPr>
          <a:xfrm>
            <a:off x="609600" y="1187332"/>
            <a:ext cx="792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bg1"/>
                </a:solidFill>
              </a:rPr>
              <a:t>What Do I Do Now with this Information??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</a:rPr>
              <a:t>This will all need to be entered into the different Steps on the R2T4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</a:rPr>
              <a:t>Below is the top portion to be filled in first.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</a:rPr>
              <a:t>Student full name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</a:rPr>
              <a:t>Social Security Number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</a:rPr>
              <a:t>The date you completed the form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</a:rPr>
              <a:t>The date you as a school along with the student, if possible, determine that they are a withdrawal.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</a:rPr>
              <a:t>Please check Payment Period or Period of Enrollment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DA446D-0066-40DC-B680-F64CBEFFB1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37" y="4152711"/>
            <a:ext cx="907732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47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-76200" y="0"/>
            <a:ext cx="93726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5867400"/>
            <a:ext cx="1905000" cy="9906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>
                <a:solidFill>
                  <a:schemeClr val="bg1"/>
                </a:solidFill>
              </a:rPr>
              <a:t>4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66900" y="6477000"/>
            <a:ext cx="636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R2T4 Clock Hour Program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09800" y="136524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Step 3</a:t>
            </a:r>
            <a:endParaRPr lang="en-US" sz="28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F4CEF6-76DF-4B32-B368-C440AB6BCA17}"/>
              </a:ext>
            </a:extLst>
          </p:cNvPr>
          <p:cNvSpPr txBox="1"/>
          <p:nvPr/>
        </p:nvSpPr>
        <p:spPr>
          <a:xfrm>
            <a:off x="638175" y="533400"/>
            <a:ext cx="82677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</a:rPr>
              <a:t>Filling out Step 1 of the R2T4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From TEAM find out if the student was disbursed funds for PELL and Loans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If they were disbursed BEFORE their LDA enter them on the Disbursed column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If they were disbursed AFTER their LDA enter them on the Could have been Disbursed Column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sz="2000" b="1" i="1" dirty="0">
              <a:solidFill>
                <a:srgbClr val="FFC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75A589-B5DA-4130-B0F8-D6D25CA9C7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2000" y="2047875"/>
            <a:ext cx="8020050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6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-76200" y="0"/>
            <a:ext cx="93726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5867400"/>
            <a:ext cx="1905000" cy="9906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>
                <a:solidFill>
                  <a:schemeClr val="bg1"/>
                </a:solidFill>
              </a:rPr>
              <a:t>5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66900" y="6477000"/>
            <a:ext cx="636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R2T4 Clock Hour Program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09800" y="221094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Step 4</a:t>
            </a:r>
            <a:endParaRPr lang="en-US" sz="28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F4CEF6-76DF-4B32-B368-C440AB6BCA17}"/>
              </a:ext>
            </a:extLst>
          </p:cNvPr>
          <p:cNvSpPr txBox="1"/>
          <p:nvPr/>
        </p:nvSpPr>
        <p:spPr>
          <a:xfrm>
            <a:off x="609600" y="1752600"/>
            <a:ext cx="4267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From TEAM you will be able to find out the student’s start date for the payment period the student dropped in.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For a 2</a:t>
            </a:r>
            <a:r>
              <a:rPr lang="en-US" baseline="30000" dirty="0">
                <a:solidFill>
                  <a:schemeClr val="bg1"/>
                </a:solidFill>
              </a:rPr>
              <a:t>nd</a:t>
            </a:r>
            <a:r>
              <a:rPr lang="en-US" dirty="0">
                <a:solidFill>
                  <a:schemeClr val="bg1"/>
                </a:solidFill>
              </a:rPr>
              <a:t> or 3</a:t>
            </a:r>
            <a:r>
              <a:rPr lang="en-US" baseline="30000" dirty="0">
                <a:solidFill>
                  <a:schemeClr val="bg1"/>
                </a:solidFill>
              </a:rPr>
              <a:t>rd</a:t>
            </a:r>
            <a:r>
              <a:rPr lang="en-US" dirty="0">
                <a:solidFill>
                  <a:schemeClr val="bg1"/>
                </a:solidFill>
              </a:rPr>
              <a:t> PP it will be the date the student hit that payment period.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You as the school will know the student Last Day of attendance.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This will be the very last day the student was physically at the school or last day doing Distance Education.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59C9BD-0576-422E-BDA7-A82EDF03F774}"/>
              </a:ext>
            </a:extLst>
          </p:cNvPr>
          <p:cNvSpPr txBox="1"/>
          <p:nvPr/>
        </p:nvSpPr>
        <p:spPr>
          <a:xfrm>
            <a:off x="152400" y="891918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</a:rPr>
              <a:t>Filling out Step 2 of the R2T4</a:t>
            </a: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893628-C66E-4194-B7D3-EDC20A6F86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6933" y="1501188"/>
            <a:ext cx="3886200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1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-76200" y="0"/>
            <a:ext cx="93726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5867400"/>
            <a:ext cx="1905000" cy="9906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>
                <a:solidFill>
                  <a:schemeClr val="bg1"/>
                </a:solidFill>
              </a:rPr>
              <a:t>6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66900" y="6477000"/>
            <a:ext cx="636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R2T4 Clock Hour Program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71700" y="299345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</a:rPr>
              <a:t>Step 4 cont.</a:t>
            </a: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E427B3-A7B0-4FC1-B897-609743E52E8C}"/>
              </a:ext>
            </a:extLst>
          </p:cNvPr>
          <p:cNvSpPr txBox="1"/>
          <p:nvPr/>
        </p:nvSpPr>
        <p:spPr>
          <a:xfrm>
            <a:off x="667456" y="1463973"/>
            <a:ext cx="3962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For this step you will need the student’s scheduled clock hours for the payment period that they dropped in.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Then you will need to know the total clock hours in the payment period that they dropped in (i.e., 450 PP)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Once these 2 numbers are entered the R2T4 form will tell you the percentage the student earned. If it is under 60% you will move on to Step 5, if it is not then you will STOP, and the student has earned 100% of the Aid.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1D5F6E-B9D0-4683-A44D-62AE63A90080}"/>
              </a:ext>
            </a:extLst>
          </p:cNvPr>
          <p:cNvSpPr txBox="1"/>
          <p:nvPr/>
        </p:nvSpPr>
        <p:spPr>
          <a:xfrm>
            <a:off x="0" y="881659"/>
            <a:ext cx="636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</a:rPr>
              <a:t>Filling out Step 2 Line H of the R2T4</a:t>
            </a: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D5FDFB8-B276-4096-852A-23065397BC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6933" y="1501188"/>
            <a:ext cx="3886200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57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-76200" y="0"/>
            <a:ext cx="93726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5867400"/>
            <a:ext cx="1905000" cy="9906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>
                <a:solidFill>
                  <a:schemeClr val="bg1"/>
                </a:solidFill>
              </a:rPr>
              <a:t>7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66900" y="6477000"/>
            <a:ext cx="636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R2T4 Clock Hour Program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95500" y="175665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</a:rPr>
              <a:t>Step 5</a:t>
            </a: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E427B3-A7B0-4FC1-B897-609743E52E8C}"/>
              </a:ext>
            </a:extLst>
          </p:cNvPr>
          <p:cNvSpPr txBox="1"/>
          <p:nvPr/>
        </p:nvSpPr>
        <p:spPr>
          <a:xfrm>
            <a:off x="381000" y="996701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Line L - Institutional Charges for the Payment Period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682D0C-D2E2-4CB0-888A-A11EC4579428}"/>
              </a:ext>
            </a:extLst>
          </p:cNvPr>
          <p:cNvSpPr txBox="1"/>
          <p:nvPr/>
        </p:nvSpPr>
        <p:spPr>
          <a:xfrm>
            <a:off x="528637" y="1371601"/>
            <a:ext cx="44577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For this step you have to know the full Institutional charges for the student that dropped.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The charges you can include for just an R2T4 are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Tuition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Fees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Books &amp; Supplies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Once you have these number you then will use this in a formula call a proration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i.e., $15,000 (total tuition and fees and supplies to go school) / divided by 1500 clock hours for the program the student is in * multiplied by 450 clock hours in the payment period the student dropped in = $4500 prorated Institutional charges for the payment period the student dropped in.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This is the amount you would enter in the top box for tuition and supplies for step 5 line L.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	$15,000 / 1500 * 450 = $4,500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D116429-9BD2-40F8-8828-929442A8A2C6}"/>
              </a:ext>
            </a:extLst>
          </p:cNvPr>
          <p:cNvSpPr txBox="1"/>
          <p:nvPr/>
        </p:nvSpPr>
        <p:spPr>
          <a:xfrm>
            <a:off x="1291167" y="578794"/>
            <a:ext cx="636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</a:rPr>
              <a:t>Filling out Step 5 of the R2T4</a:t>
            </a: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82666B-7FBF-4BB0-9A51-F7632D9C77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14937" y="1371601"/>
            <a:ext cx="3819525" cy="49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55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-76200" y="0"/>
            <a:ext cx="93726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5867400"/>
            <a:ext cx="1905000" cy="9906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0547-1891-403E-A804-08D6E51056B3}" type="slidenum">
              <a:rPr lang="en-US" smtClean="0">
                <a:solidFill>
                  <a:schemeClr val="bg1"/>
                </a:solidFill>
              </a:rPr>
              <a:t>8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66900" y="6477000"/>
            <a:ext cx="636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R2T4 Clock Hour Program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33600" y="3048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</a:rPr>
              <a:t>Step 6</a:t>
            </a: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682D0C-D2E2-4CB0-888A-A11EC4579428}"/>
              </a:ext>
            </a:extLst>
          </p:cNvPr>
          <p:cNvSpPr txBox="1"/>
          <p:nvPr/>
        </p:nvSpPr>
        <p:spPr>
          <a:xfrm>
            <a:off x="457200" y="1275814"/>
            <a:ext cx="45243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Once all the Blue boxes have been filled in with all the student’s information on the R2T4, step 6 will then calculate automatically the amount of unearned funds that the school will be responsible for to refund back to the Department of Education.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Then you can enter that into TEAM for processing and then deposit the funds into your Federal Funds account.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This then completes the R2T4 process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42FF4C-9472-40F5-AE7E-459D8EA66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48275" y="1309681"/>
            <a:ext cx="3781425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2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-76200" y="0"/>
            <a:ext cx="93726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5867400"/>
            <a:ext cx="1905000" cy="990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7200" y="609600"/>
            <a:ext cx="83058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Questions or Comments</a:t>
            </a:r>
          </a:p>
          <a:p>
            <a:pPr algn="ctr"/>
            <a:endParaRPr lang="en-US" sz="4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Carri Van Buskirk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Cash Management Officer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GEMCOR, Inc.</a:t>
            </a:r>
          </a:p>
          <a:p>
            <a:pPr algn="ctr"/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3200" dirty="0">
                <a:solidFill>
                  <a:srgbClr val="FFC000"/>
                </a:solidFill>
                <a:latin typeface="Tw Cen MT Condensed Extra Bold" panose="020B0803020202020204" pitchFamily="34" charset="0"/>
              </a:rPr>
              <a:t>1-888-GEMCOR-8</a:t>
            </a:r>
          </a:p>
          <a:p>
            <a:pPr algn="ctr"/>
            <a:r>
              <a:rPr lang="en-US" sz="3200" dirty="0">
                <a:solidFill>
                  <a:srgbClr val="FFC000"/>
                </a:solidFill>
                <a:latin typeface="Tw Cen MT Condensed Extra Bold" panose="020B0803020202020204" pitchFamily="34" charset="0"/>
              </a:rPr>
              <a:t>Carri@gemcorinc.com</a:t>
            </a:r>
            <a:endParaRPr lang="en-US" sz="3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endParaRPr lang="en-US" sz="3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66900" y="6488668"/>
            <a:ext cx="575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R2T4 Clock Hour Program</a:t>
            </a:r>
          </a:p>
        </p:txBody>
      </p:sp>
    </p:spTree>
    <p:extLst>
      <p:ext uri="{BB962C8B-B14F-4D97-AF65-F5344CB8AC3E}">
        <p14:creationId xmlns:p14="http://schemas.microsoft.com/office/powerpoint/2010/main" val="3303169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3510</TotalTime>
  <Words>723</Words>
  <Application>Microsoft Office PowerPoint</Application>
  <PresentationFormat>On-screen Show (4:3)</PresentationFormat>
  <Paragraphs>99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Arial Narrow</vt:lpstr>
      <vt:lpstr>Arial Rounded MT Bold</vt:lpstr>
      <vt:lpstr>Calibri</vt:lpstr>
      <vt:lpstr>Tw Cen MT Condensed Extra Bold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</dc:creator>
  <cp:lastModifiedBy>Terrah Griffin</cp:lastModifiedBy>
  <cp:revision>186</cp:revision>
  <cp:lastPrinted>2018-07-06T18:55:48Z</cp:lastPrinted>
  <dcterms:created xsi:type="dcterms:W3CDTF">2014-11-11T22:20:35Z</dcterms:created>
  <dcterms:modified xsi:type="dcterms:W3CDTF">2025-08-21T14:53:42Z</dcterms:modified>
</cp:coreProperties>
</file>